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1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3013-724B-4F3A-82F5-6C2A3642488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43E6-7972-45A1-B7A8-E9562F5D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79" y="896030"/>
            <a:ext cx="6553545" cy="5029845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ll MT" panose="02020503060305020303" pitchFamily="18" charset="0"/>
              </a:rPr>
              <a:t>The Middle Cold War: 1953-1979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018556"/>
            <a:ext cx="3657600" cy="152559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Bell MT" panose="02020503060305020303" pitchFamily="18" charset="0"/>
              </a:rPr>
              <a:t>EQ: How did the events in the middle of the Cold war first cause, then ease tensions between the Americans and the Soviets?</a:t>
            </a:r>
          </a:p>
        </p:txBody>
      </p:sp>
    </p:spTree>
    <p:extLst>
      <p:ext uri="{BB962C8B-B14F-4D97-AF65-F5344CB8AC3E}">
        <p14:creationId xmlns:p14="http://schemas.microsoft.com/office/powerpoint/2010/main" val="169386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919" b="12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1963: Nuclear Test Ban Treaty: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985238"/>
            <a:ext cx="4332306" cy="377301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The United States, Soviet Union, and United Kingdom agreed to not test nuclear weapons above ground, in space, or under water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This was an important agreement in Cold War history and reflected people’s fears surrounding radiation</a:t>
            </a:r>
          </a:p>
        </p:txBody>
      </p:sp>
    </p:spTree>
    <p:extLst>
      <p:ext uri="{BB962C8B-B14F-4D97-AF65-F5344CB8AC3E}">
        <p14:creationId xmlns:p14="http://schemas.microsoft.com/office/powerpoint/2010/main" val="55271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0" r="496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00" y="10"/>
            <a:ext cx="3651467" cy="16766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1963: Kennedy Assassinated in Dallas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142"/>
            <a:ext cx="4639056" cy="469667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Kennedy was in Dallas to promote the Democratic party and build up to the election of 1964</a:t>
            </a:r>
          </a:p>
          <a:p>
            <a:r>
              <a:rPr lang="en-US" sz="2400" dirty="0">
                <a:latin typeface="Bell MT" panose="02020503060305020303" pitchFamily="18" charset="0"/>
              </a:rPr>
              <a:t>He was shot in his car as he traveled through </a:t>
            </a:r>
            <a:r>
              <a:rPr lang="en-US" sz="2400" dirty="0" err="1">
                <a:latin typeface="Bell MT" panose="02020503060305020303" pitchFamily="18" charset="0"/>
              </a:rPr>
              <a:t>Dealey</a:t>
            </a:r>
            <a:r>
              <a:rPr lang="en-US" sz="2400" dirty="0">
                <a:latin typeface="Bell MT" panose="02020503060305020303" pitchFamily="18" charset="0"/>
              </a:rPr>
              <a:t> Plaza by Lee Harvey Oswald</a:t>
            </a:r>
          </a:p>
          <a:p>
            <a:r>
              <a:rPr lang="en-US" sz="2400" dirty="0">
                <a:latin typeface="Bell MT" panose="02020503060305020303" pitchFamily="18" charset="0"/>
              </a:rPr>
              <a:t>Oswald was killed by Jack Ruby who had connections to the Mafia</a:t>
            </a:r>
          </a:p>
          <a:p>
            <a:r>
              <a:rPr lang="en-US" sz="2400" dirty="0">
                <a:latin typeface="Bell MT" panose="02020503060305020303" pitchFamily="18" charset="0"/>
              </a:rPr>
              <a:t>This is one of the most contentious moments in American history, but many people blamed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9604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79" r="21479"/>
          <a:stretch/>
        </p:blipFill>
        <p:spPr>
          <a:xfrm>
            <a:off x="6004873" y="10"/>
            <a:ext cx="6187125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9" y="365133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1964: The Gulf of Tonkin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2316480"/>
            <a:ext cx="6108570" cy="34622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As the United States became more involved in Vietnam, we sent naval ships to patrol along the coast</a:t>
            </a:r>
          </a:p>
          <a:p>
            <a:r>
              <a:rPr lang="en-US" sz="2400" dirty="0">
                <a:latin typeface="Bell MT" panose="02020503060305020303" pitchFamily="18" charset="0"/>
              </a:rPr>
              <a:t>On August 4, the USS Maddox was attacked off the coast of North Vietnam</a:t>
            </a:r>
          </a:p>
          <a:p>
            <a:r>
              <a:rPr lang="en-US" sz="2400" dirty="0">
                <a:latin typeface="Bell MT" panose="02020503060305020303" pitchFamily="18" charset="0"/>
              </a:rPr>
              <a:t>While this incident is shrouded in controversy today, President Lyndon Johnson used this incident to send large-scale American military operations within Vietnam</a:t>
            </a:r>
          </a:p>
          <a:p>
            <a:r>
              <a:rPr lang="en-US" sz="2400" dirty="0">
                <a:latin typeface="Bell MT" panose="02020503060305020303" pitchFamily="18" charset="0"/>
              </a:rPr>
              <a:t>This was ratified by Congress and began the Vietnam War</a:t>
            </a:r>
          </a:p>
        </p:txBody>
      </p:sp>
    </p:spTree>
    <p:extLst>
      <p:ext uri="{BB962C8B-B14F-4D97-AF65-F5344CB8AC3E}">
        <p14:creationId xmlns:p14="http://schemas.microsoft.com/office/powerpoint/2010/main" val="116473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29" r="2083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B55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368" y="733304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1968: Richard Nixon Becomes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70" y="2210771"/>
            <a:ext cx="6586489" cy="378541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President Johnson shocked the world when he announced he would not run for re-election</a:t>
            </a:r>
          </a:p>
          <a:p>
            <a:r>
              <a:rPr lang="en-US" sz="2600" dirty="0">
                <a:latin typeface="Bell MT" panose="02020503060305020303" pitchFamily="18" charset="0"/>
              </a:rPr>
              <a:t>Richard Nixon easily won the election and initially continued to the war in Vietnam and the hardline view of communism</a:t>
            </a:r>
          </a:p>
        </p:txBody>
      </p:sp>
    </p:spTree>
    <p:extLst>
      <p:ext uri="{BB962C8B-B14F-4D97-AF65-F5344CB8AC3E}">
        <p14:creationId xmlns:p14="http://schemas.microsoft.com/office/powerpoint/2010/main" val="1395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7" r="11139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5" y="365557"/>
            <a:ext cx="3651467" cy="167660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1969: The Man on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2160"/>
            <a:ext cx="4639056" cy="418165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This was the fulfillment of Eisenhower, Kennedy, and NASA’s pledge to surpass the Soviets in space</a:t>
            </a:r>
          </a:p>
          <a:p>
            <a:r>
              <a:rPr lang="en-US" sz="2400" dirty="0">
                <a:latin typeface="Bell MT" panose="02020503060305020303" pitchFamily="18" charset="0"/>
              </a:rPr>
              <a:t>The Apollo 11 mission landed on the moon, took photos, hit golf balls, and made, “…one small step for man, one giant leap for mankind.”</a:t>
            </a:r>
          </a:p>
          <a:p>
            <a:r>
              <a:rPr lang="en-US" sz="2400" dirty="0">
                <a:latin typeface="Bell MT" panose="02020503060305020303" pitchFamily="18" charset="0"/>
              </a:rPr>
              <a:t>This was one of the epic accomplishments of humanity and proved that we had better missiles </a:t>
            </a:r>
          </a:p>
        </p:txBody>
      </p:sp>
    </p:spTree>
    <p:extLst>
      <p:ext uri="{BB962C8B-B14F-4D97-AF65-F5344CB8AC3E}">
        <p14:creationId xmlns:p14="http://schemas.microsoft.com/office/powerpoint/2010/main" val="257113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93" b="113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17" y="321176"/>
            <a:ext cx="3759240" cy="1344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1972: SALT I signed by the United States and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542500"/>
            <a:ext cx="4332306" cy="377301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Strategic Arms Limitation Talks I (SALT I) froze the amount of weapons that the Soviets and Americans could deploy and attempted to reduce production of ICBMs</a:t>
            </a:r>
          </a:p>
          <a:p>
            <a:r>
              <a:rPr lang="en-US" sz="2400" dirty="0">
                <a:latin typeface="Bell MT" panose="02020503060305020303" pitchFamily="18" charset="0"/>
              </a:rPr>
              <a:t>If one side or the other violated the treaty, the other side could build up as well</a:t>
            </a:r>
          </a:p>
          <a:p>
            <a:r>
              <a:rPr lang="en-US" sz="2400" dirty="0">
                <a:latin typeface="Bell MT" panose="02020503060305020303" pitchFamily="18" charset="0"/>
              </a:rPr>
              <a:t>This helped to ease tensions between the USA and Soviet Union</a:t>
            </a:r>
          </a:p>
        </p:txBody>
      </p:sp>
    </p:spTree>
    <p:extLst>
      <p:ext uri="{BB962C8B-B14F-4D97-AF65-F5344CB8AC3E}">
        <p14:creationId xmlns:p14="http://schemas.microsoft.com/office/powerpoint/2010/main" val="314509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4" r="56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8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1972: President Nixon Visits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69" y="2212157"/>
            <a:ext cx="6586489" cy="378541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He signs trade agreements with China and establishes formal relations in 1979</a:t>
            </a:r>
          </a:p>
          <a:p>
            <a:r>
              <a:rPr lang="en-US" sz="2600" dirty="0">
                <a:latin typeface="Bell MT" panose="02020503060305020303" pitchFamily="18" charset="0"/>
              </a:rPr>
              <a:t>Shortly after this, China and the Soviet Union had a breakdown in relations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This relationship became especially important as China began to emerge as an industrial superpower</a:t>
            </a:r>
          </a:p>
        </p:txBody>
      </p:sp>
    </p:spTree>
    <p:extLst>
      <p:ext uri="{BB962C8B-B14F-4D97-AF65-F5344CB8AC3E}">
        <p14:creationId xmlns:p14="http://schemas.microsoft.com/office/powerpoint/2010/main" val="299403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6" r="1182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5" y="0"/>
            <a:ext cx="3651467" cy="167660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1973: USA Withdraws from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603"/>
            <a:ext cx="4639056" cy="37854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As the war in Vietnam claimed more and more lives, public opinion in America began to turn</a:t>
            </a:r>
          </a:p>
          <a:p>
            <a:r>
              <a:rPr lang="en-US" sz="2400" dirty="0">
                <a:latin typeface="Bell MT" panose="02020503060305020303" pitchFamily="18" charset="0"/>
              </a:rPr>
              <a:t>By 1973, it was apparent that the communists would win</a:t>
            </a:r>
          </a:p>
          <a:p>
            <a:r>
              <a:rPr lang="en-US" sz="2400" dirty="0">
                <a:latin typeface="Bell MT" panose="02020503060305020303" pitchFamily="18" charset="0"/>
              </a:rPr>
              <a:t>In March 1973, our last troops pulled out of Vietnam</a:t>
            </a:r>
          </a:p>
          <a:p>
            <a:r>
              <a:rPr lang="en-US" sz="2400" dirty="0">
                <a:latin typeface="Bell MT" panose="02020503060305020303" pitchFamily="18" charset="0"/>
              </a:rPr>
              <a:t>While the war would not end until 1975, President Nixon fulfilled one of his biggest re-election promises</a:t>
            </a:r>
          </a:p>
        </p:txBody>
      </p:sp>
    </p:spTree>
    <p:extLst>
      <p:ext uri="{BB962C8B-B14F-4D97-AF65-F5344CB8AC3E}">
        <p14:creationId xmlns:p14="http://schemas.microsoft.com/office/powerpoint/2010/main" val="74834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12" b="110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10" y="321176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1974: President Nixon Resigns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666151"/>
            <a:ext cx="4263838" cy="4228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Nixon had been connected with wire tapping the Democratic offices in the Watergate Hotel in Washington D.C.</a:t>
            </a:r>
          </a:p>
          <a:p>
            <a:r>
              <a:rPr lang="en-US" sz="2400" dirty="0">
                <a:latin typeface="Bell MT" panose="02020503060305020303" pitchFamily="18" charset="0"/>
              </a:rPr>
              <a:t>He was investigated and brought up on impeachment charges but resigned before he could be tried in congress</a:t>
            </a:r>
          </a:p>
          <a:p>
            <a:r>
              <a:rPr lang="en-US" sz="2400" dirty="0">
                <a:latin typeface="Bell MT" panose="02020503060305020303" pitchFamily="18" charset="0"/>
              </a:rPr>
              <a:t>Gerald Ford became president</a:t>
            </a:r>
          </a:p>
        </p:txBody>
      </p:sp>
    </p:spTree>
    <p:extLst>
      <p:ext uri="{BB962C8B-B14F-4D97-AF65-F5344CB8AC3E}">
        <p14:creationId xmlns:p14="http://schemas.microsoft.com/office/powerpoint/2010/main" val="288995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799480" y="2534710"/>
            <a:ext cx="6173469" cy="378124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1979: SALT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" y="1690688"/>
            <a:ext cx="4360091" cy="412228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ll MT" panose="02020503060305020303" pitchFamily="18" charset="0"/>
              </a:rPr>
              <a:t>SALT 2 attempted to deal with the issue of MIRVs (Multiple Independent Re-entry Vehicles)</a:t>
            </a:r>
          </a:p>
          <a:p>
            <a:r>
              <a:rPr lang="en-US" sz="2400" dirty="0">
                <a:solidFill>
                  <a:schemeClr val="bg1"/>
                </a:solidFill>
                <a:latin typeface="Bell MT" panose="02020503060305020303" pitchFamily="18" charset="0"/>
              </a:rPr>
              <a:t>Unfortunately, no real agreement could be met</a:t>
            </a:r>
          </a:p>
          <a:p>
            <a:r>
              <a:rPr lang="en-US" sz="2400" dirty="0">
                <a:solidFill>
                  <a:schemeClr val="bg1"/>
                </a:solidFill>
                <a:latin typeface="Bell MT" panose="02020503060305020303" pitchFamily="18" charset="0"/>
              </a:rPr>
              <a:t>Shortly after this, President Reagan was elected and he drastically changed the relationship between the US and USSR</a:t>
            </a:r>
          </a:p>
        </p:txBody>
      </p:sp>
    </p:spTree>
    <p:extLst>
      <p:ext uri="{BB962C8B-B14F-4D97-AF65-F5344CB8AC3E}">
        <p14:creationId xmlns:p14="http://schemas.microsoft.com/office/powerpoint/2010/main" val="46722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r="2" b="297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1953: End of the Korean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Country remains divided at 38</a:t>
            </a:r>
            <a:r>
              <a:rPr lang="en-US" sz="2600" baseline="30000" dirty="0">
                <a:latin typeface="Bell MT" panose="02020503060305020303" pitchFamily="18" charset="0"/>
              </a:rPr>
              <a:t>th</a:t>
            </a:r>
            <a:r>
              <a:rPr lang="en-US" sz="2600" dirty="0">
                <a:latin typeface="Bell MT" panose="02020503060305020303" pitchFamily="18" charset="0"/>
              </a:rPr>
              <a:t> parallel</a:t>
            </a:r>
          </a:p>
          <a:p>
            <a:r>
              <a:rPr lang="en-US" sz="2600" dirty="0">
                <a:latin typeface="Bell MT" panose="02020503060305020303" pitchFamily="18" charset="0"/>
              </a:rPr>
              <a:t>More than 3 million people died</a:t>
            </a:r>
          </a:p>
          <a:p>
            <a:r>
              <a:rPr lang="en-US" sz="2600" dirty="0">
                <a:latin typeface="Bell MT" panose="02020503060305020303" pitchFamily="18" charset="0"/>
              </a:rPr>
              <a:t>East (Commie) and West (free) both feel that the war was somewhat futile</a:t>
            </a:r>
          </a:p>
          <a:p>
            <a:r>
              <a:rPr lang="en-US" sz="2600" dirty="0">
                <a:latin typeface="Bell MT" panose="02020503060305020303" pitchFamily="18" charset="0"/>
              </a:rPr>
              <a:t>China seeks a closer relationship with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157050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01" r="-3" b="-3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76" y="205755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1954: Establishment of the KGB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6855"/>
            <a:ext cx="4636008" cy="377952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This Soviet organization is tasked with spying on the western nations during the Cold War</a:t>
            </a:r>
          </a:p>
          <a:p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They establish offices in many parts of the world to collect information about the United States and other nations</a:t>
            </a:r>
          </a:p>
          <a:p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They, like their American counterpart, the CIA will be responsible for various coups and wars across the globe during the Cold War</a:t>
            </a:r>
          </a:p>
        </p:txBody>
      </p:sp>
    </p:spTree>
    <p:extLst>
      <p:ext uri="{BB962C8B-B14F-4D97-AF65-F5344CB8AC3E}">
        <p14:creationId xmlns:p14="http://schemas.microsoft.com/office/powerpoint/2010/main" val="16456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6" r="40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A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1957: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Vostok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Rocket Launched 1st ICBM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69" y="2115117"/>
            <a:ext cx="6586489" cy="378541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This rocket would be vital not only to the space race, but also to the use of nuclear weapons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The development of ICBMs deeply intensified the Cold War</a:t>
            </a:r>
          </a:p>
        </p:txBody>
      </p:sp>
    </p:spTree>
    <p:extLst>
      <p:ext uri="{BB962C8B-B14F-4D97-AF65-F5344CB8AC3E}">
        <p14:creationId xmlns:p14="http://schemas.microsoft.com/office/powerpoint/2010/main" val="37563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" b="3167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29266"/>
            <a:ext cx="4639054" cy="16766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1959: Khrushchev Visits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5914"/>
            <a:ext cx="4639055" cy="378541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He was the first Soviet leader to visit the United States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He an President Eisenhower made several agreements and agreed to meet the following year in Paris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Unfortunately, this meeting was cancelled after the U-2 incident</a:t>
            </a:r>
          </a:p>
        </p:txBody>
      </p:sp>
    </p:spTree>
    <p:extLst>
      <p:ext uri="{BB962C8B-B14F-4D97-AF65-F5344CB8AC3E}">
        <p14:creationId xmlns:p14="http://schemas.microsoft.com/office/powerpoint/2010/main" val="261078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56" r="4835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2" y="453642"/>
            <a:ext cx="4185501" cy="1344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1960: JFK Becomes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593130"/>
            <a:ext cx="4185501" cy="4301643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He took a more hardline stance against the Soviets and Khrushchev than Eisenhower</a:t>
            </a:r>
          </a:p>
          <a:p>
            <a:r>
              <a:rPr lang="en-US" sz="2600" dirty="0">
                <a:latin typeface="Bell MT" panose="02020503060305020303" pitchFamily="18" charset="0"/>
              </a:rPr>
              <a:t>He also took a hard stance against Castro and Cuba </a:t>
            </a:r>
          </a:p>
          <a:p>
            <a:r>
              <a:rPr lang="en-US" sz="2600" dirty="0">
                <a:latin typeface="Bell MT" panose="02020503060305020303" pitchFamily="18" charset="0"/>
              </a:rPr>
              <a:t>Although he was only president for a short time, Kennedy’s administration would deeply change the course of the Cold War</a:t>
            </a:r>
          </a:p>
        </p:txBody>
      </p:sp>
    </p:spTree>
    <p:extLst>
      <p:ext uri="{BB962C8B-B14F-4D97-AF65-F5344CB8AC3E}">
        <p14:creationId xmlns:p14="http://schemas.microsoft.com/office/powerpoint/2010/main" val="67820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10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6" y="384202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1961: Bay of Pigs 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640264"/>
            <a:ext cx="5735590" cy="457765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The CIA, along with the sponsorship of JFK, fail in their bid to overthrow Castro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The previous year, Castro had created a formal alliance with the Soviet Union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The plan for the invasion was to have Cuban dissidents go back to Cuba with the support of the American Navy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The plan failed when Kennedy refused to authorize the use of US aircraft in order to avoid an international incident</a:t>
            </a:r>
          </a:p>
        </p:txBody>
      </p:sp>
    </p:spTree>
    <p:extLst>
      <p:ext uri="{BB962C8B-B14F-4D97-AF65-F5344CB8AC3E}">
        <p14:creationId xmlns:p14="http://schemas.microsoft.com/office/powerpoint/2010/main" val="195918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485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1961: The Berlin Wall Goes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4639056" cy="378541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The mayor of West Berlin demands American military intervention</a:t>
            </a:r>
          </a:p>
          <a:p>
            <a:r>
              <a:rPr lang="en-US" sz="2600" dirty="0">
                <a:latin typeface="Bell MT" panose="02020503060305020303" pitchFamily="18" charset="0"/>
              </a:rPr>
              <a:t>Kennedy refused, fearing the response from the Soviets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Later he travels to Berlin and gives his famous “I am a Berliner” speech at the Brandenburg Gate </a:t>
            </a:r>
          </a:p>
        </p:txBody>
      </p:sp>
    </p:spTree>
    <p:extLst>
      <p:ext uri="{BB962C8B-B14F-4D97-AF65-F5344CB8AC3E}">
        <p14:creationId xmlns:p14="http://schemas.microsoft.com/office/powerpoint/2010/main" val="15987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4" r="617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1962: 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4639056" cy="3785419"/>
          </a:xfrm>
        </p:spPr>
        <p:txBody>
          <a:bodyPr>
            <a:noAutofit/>
          </a:bodyPr>
          <a:lstStyle/>
          <a:p>
            <a:r>
              <a:rPr lang="en-US" sz="2600" dirty="0">
                <a:latin typeface="Bell MT" panose="02020503060305020303" pitchFamily="18" charset="0"/>
              </a:rPr>
              <a:t>Khrushchev and Kennedy take the world to the brink of Nuclear war over missiles in Cuba</a:t>
            </a:r>
          </a:p>
          <a:p>
            <a:r>
              <a:rPr lang="en-US" sz="2600" dirty="0">
                <a:latin typeface="Bell MT" panose="02020503060305020303" pitchFamily="18" charset="0"/>
              </a:rPr>
              <a:t>The world holds its breath for 14 days</a:t>
            </a:r>
          </a:p>
          <a:p>
            <a:r>
              <a:rPr lang="en-US" sz="2600" dirty="0">
                <a:latin typeface="Bell MT" panose="02020503060305020303" pitchFamily="18" charset="0"/>
              </a:rPr>
              <a:t>Kennedy and Khrushchev make a deal where the missiles are removed in return for America taking missiles out of Turkey</a:t>
            </a:r>
          </a:p>
        </p:txBody>
      </p:sp>
    </p:spTree>
    <p:extLst>
      <p:ext uri="{BB962C8B-B14F-4D97-AF65-F5344CB8AC3E}">
        <p14:creationId xmlns:p14="http://schemas.microsoft.com/office/powerpoint/2010/main" val="23476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1016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Office Theme</vt:lpstr>
      <vt:lpstr>The Middle Cold War: 1953-1979</vt:lpstr>
      <vt:lpstr>1953: End of the Korean War</vt:lpstr>
      <vt:lpstr>1954: Establishment of the KGB</vt:lpstr>
      <vt:lpstr>1957: Vostok Rocket Launched 1st ICBM </vt:lpstr>
      <vt:lpstr>1959: Khrushchev Visits United States</vt:lpstr>
      <vt:lpstr>1960: JFK Becomes President</vt:lpstr>
      <vt:lpstr>1961: Bay of Pigs Invasion</vt:lpstr>
      <vt:lpstr>1961: The Berlin Wall Goes Up</vt:lpstr>
      <vt:lpstr>1962: Cuban Missile Crisis</vt:lpstr>
      <vt:lpstr>1963: Nuclear Test Ban Treaty:</vt:lpstr>
      <vt:lpstr>1963: Kennedy Assassinated in Dallas</vt:lpstr>
      <vt:lpstr>1964: The Gulf of Tonkin Resolution</vt:lpstr>
      <vt:lpstr>1968: Richard Nixon Becomes President</vt:lpstr>
      <vt:lpstr>1969: The Man on the Moon</vt:lpstr>
      <vt:lpstr>1972: SALT I signed by the United States and Soviet Union</vt:lpstr>
      <vt:lpstr>1972: President Nixon Visits China</vt:lpstr>
      <vt:lpstr>1973: USA Withdraws from Vietnam</vt:lpstr>
      <vt:lpstr>1974: President Nixon Resigns</vt:lpstr>
      <vt:lpstr>1979: SALT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dwasd</dc:title>
  <dc:creator>Creech, Matthew</dc:creator>
  <cp:lastModifiedBy>Creech, Matthew</cp:lastModifiedBy>
  <cp:revision>8</cp:revision>
  <dcterms:created xsi:type="dcterms:W3CDTF">2017-05-10T17:46:00Z</dcterms:created>
  <dcterms:modified xsi:type="dcterms:W3CDTF">2017-05-10T18:53:54Z</dcterms:modified>
</cp:coreProperties>
</file>